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64" r:id="rId5"/>
    <p:sldId id="262" r:id="rId6"/>
    <p:sldId id="258" r:id="rId7"/>
    <p:sldId id="259" r:id="rId8"/>
    <p:sldId id="260" r:id="rId9"/>
    <p:sldId id="269" r:id="rId10"/>
    <p:sldId id="265" r:id="rId11"/>
    <p:sldId id="270" r:id="rId12"/>
    <p:sldId id="266" r:id="rId13"/>
    <p:sldId id="267" r:id="rId14"/>
    <p:sldId id="268" r:id="rId15"/>
    <p:sldId id="271" r:id="rId16"/>
    <p:sldId id="272" r:id="rId17"/>
    <p:sldId id="26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158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AB49-DCE0-451F-B63C-98C41FA67887}" type="datetimeFigureOut">
              <a:rPr lang="en-US" smtClean="0"/>
              <a:t>5/29/2016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C0477E-1706-4A33-B83B-BE8A206440F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AB49-DCE0-451F-B63C-98C41FA67887}" type="datetimeFigureOut">
              <a:rPr lang="en-US" smtClean="0"/>
              <a:t>5/29/2016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0477E-1706-4A33-B83B-BE8A206440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AB49-DCE0-451F-B63C-98C41FA67887}" type="datetimeFigureOut">
              <a:rPr lang="en-US" smtClean="0"/>
              <a:t>5/29/2016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0477E-1706-4A33-B83B-BE8A206440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AB49-DCE0-451F-B63C-98C41FA67887}" type="datetimeFigureOut">
              <a:rPr lang="en-US" smtClean="0"/>
              <a:t>5/29/2016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C0477E-1706-4A33-B83B-BE8A206440F4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AB49-DCE0-451F-B63C-98C41FA67887}" type="datetimeFigureOut">
              <a:rPr lang="en-US" smtClean="0"/>
              <a:t>5/29/2016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C0477E-1706-4A33-B83B-BE8A206440F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AB49-DCE0-451F-B63C-98C41FA67887}" type="datetimeFigureOut">
              <a:rPr lang="en-US" smtClean="0"/>
              <a:t>5/29/2016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C0477E-1706-4A33-B83B-BE8A206440F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AB49-DCE0-451F-B63C-98C41FA67887}" type="datetimeFigureOut">
              <a:rPr lang="en-US" smtClean="0"/>
              <a:t>5/29/2016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C0477E-1706-4A33-B83B-BE8A206440F4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AB49-DCE0-451F-B63C-98C41FA67887}" type="datetimeFigureOut">
              <a:rPr lang="en-US" smtClean="0"/>
              <a:t>5/29/2016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C0477E-1706-4A33-B83B-BE8A206440F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AB49-DCE0-451F-B63C-98C41FA67887}" type="datetimeFigureOut">
              <a:rPr lang="en-US" smtClean="0"/>
              <a:t>5/29/2016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C0477E-1706-4A33-B83B-BE8A206440F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AB49-DCE0-451F-B63C-98C41FA67887}" type="datetimeFigureOut">
              <a:rPr lang="en-US" smtClean="0"/>
              <a:t>5/29/2016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C0477E-1706-4A33-B83B-BE8A206440F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AB49-DCE0-451F-B63C-98C41FA67887}" type="datetimeFigureOut">
              <a:rPr lang="en-US" smtClean="0"/>
              <a:t>5/29/2016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C0477E-1706-4A33-B83B-BE8A206440F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553DAB49-DCE0-451F-B63C-98C41FA67887}" type="datetimeFigureOut">
              <a:rPr lang="en-US" smtClean="0"/>
              <a:t>5/29/2016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DAC0477E-1706-4A33-B83B-BE8A206440F4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sketchup.google.com/3dwarehouse/details?mid=6ef88a372ac365767011e88184b7b188&amp;prevstart=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Travis </a:t>
            </a:r>
            <a:r>
              <a:rPr lang="en-US" dirty="0" err="1" smtClean="0"/>
              <a:t>Vanos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/>
              <a:t>0482566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739309"/>
          </a:xfrm>
        </p:spPr>
        <p:txBody>
          <a:bodyPr>
            <a:normAutofit/>
          </a:bodyPr>
          <a:lstStyle/>
          <a:p>
            <a:r>
              <a:rPr lang="en-US" smtClean="0"/>
              <a:t>INDS-1057 </a:t>
            </a:r>
            <a:r>
              <a:rPr lang="en-US" dirty="0" smtClean="0"/>
              <a:t>– Research Project</a:t>
            </a:r>
            <a:br>
              <a:rPr lang="en-US" dirty="0" smtClean="0"/>
            </a:br>
            <a:r>
              <a:rPr lang="en-US" smtClean="0"/>
              <a:t>	-Castle </a:t>
            </a:r>
            <a:r>
              <a:rPr lang="en-US" dirty="0" smtClean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506633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67000" y="5257800"/>
            <a:ext cx="6096000" cy="1523999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r>
              <a:rPr lang="en-US" dirty="0" smtClean="0"/>
              <a:t>Trebuchets would be the primary siege engine</a:t>
            </a:r>
          </a:p>
          <a:p>
            <a:pPr>
              <a:buFontTx/>
              <a:buChar char="-"/>
            </a:pPr>
            <a:r>
              <a:rPr lang="en-US" dirty="0" smtClean="0"/>
              <a:t>Stones would be used for attack</a:t>
            </a:r>
          </a:p>
          <a:p>
            <a:pPr>
              <a:buFontTx/>
              <a:buChar char="-"/>
            </a:pPr>
            <a:r>
              <a:rPr lang="en-US" dirty="0" smtClean="0"/>
              <a:t>Dead animal carcasses or humans would be used for intimidation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038600"/>
            <a:ext cx="7543800" cy="914400"/>
          </a:xfrm>
        </p:spPr>
        <p:txBody>
          <a:bodyPr/>
          <a:lstStyle/>
          <a:p>
            <a:r>
              <a:rPr lang="en-US" dirty="0" smtClean="0"/>
              <a:t>Siege Engines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7798917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7455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24200" y="5486400"/>
            <a:ext cx="5562600" cy="1066799"/>
          </a:xfrm>
        </p:spPr>
        <p:txBody>
          <a:bodyPr>
            <a:normAutofit fontScale="77500" lnSpcReduction="20000"/>
          </a:bodyPr>
          <a:lstStyle/>
          <a:p>
            <a:pPr>
              <a:buFontTx/>
              <a:buChar char="-"/>
            </a:pPr>
            <a:r>
              <a:rPr lang="en-US" dirty="0" smtClean="0"/>
              <a:t>A counterweight trebuchet would be </a:t>
            </a:r>
            <a:r>
              <a:rPr lang="en-US" dirty="0" smtClean="0"/>
              <a:t>used; gunpowder </a:t>
            </a:r>
            <a:r>
              <a:rPr lang="en-US" dirty="0" smtClean="0"/>
              <a:t>was not </a:t>
            </a:r>
            <a:r>
              <a:rPr lang="en-US" dirty="0" smtClean="0"/>
              <a:t>widely used yet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Effective for long range</a:t>
            </a:r>
          </a:p>
          <a:p>
            <a:pPr>
              <a:buFontTx/>
              <a:buChar char="-"/>
            </a:pPr>
            <a:r>
              <a:rPr lang="en-US" dirty="0" smtClean="0"/>
              <a:t>Close encounters would be dealt with archers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67" y="4377267"/>
            <a:ext cx="7543800" cy="914400"/>
          </a:xfrm>
        </p:spPr>
        <p:txBody>
          <a:bodyPr/>
          <a:lstStyle/>
          <a:p>
            <a:r>
              <a:rPr lang="en-US" dirty="0">
                <a:effectLst/>
              </a:rPr>
              <a:t>C</a:t>
            </a:r>
            <a:r>
              <a:rPr lang="en-US" dirty="0" smtClean="0">
                <a:effectLst/>
              </a:rPr>
              <a:t>ounterweight </a:t>
            </a:r>
            <a:r>
              <a:rPr lang="en-US" dirty="0">
                <a:effectLst/>
              </a:rPr>
              <a:t>T</a:t>
            </a:r>
            <a:r>
              <a:rPr lang="en-US" dirty="0" smtClean="0">
                <a:effectLst/>
              </a:rPr>
              <a:t>rebuchet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9576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 descr="http://upload.wikimedia.org/wikipedia/en/thumb/6/63/Trebuchet1.png/220px-Trebuche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885824"/>
            <a:ext cx="2095500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158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53267" y="5334000"/>
            <a:ext cx="6096000" cy="1371600"/>
          </a:xfrm>
        </p:spPr>
        <p:txBody>
          <a:bodyPr>
            <a:normAutofit fontScale="77500" lnSpcReduction="20000"/>
          </a:bodyPr>
          <a:lstStyle/>
          <a:p>
            <a:pPr>
              <a:buFontTx/>
              <a:buChar char="-"/>
            </a:pPr>
            <a:r>
              <a:rPr lang="en-US" dirty="0" smtClean="0"/>
              <a:t>Dirt or soil displaced by the </a:t>
            </a:r>
            <a:r>
              <a:rPr lang="en-US" dirty="0" err="1" smtClean="0"/>
              <a:t>motte</a:t>
            </a:r>
            <a:r>
              <a:rPr lang="en-US" dirty="0" smtClean="0"/>
              <a:t> or elevation could be used to build a moat for further defense (around castle or bailey)</a:t>
            </a: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Around the bailey is where lower class tenants of the castle would reside</a:t>
            </a: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Farmers would have farmland close to the castle for protection if it was needed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4495800"/>
            <a:ext cx="7543800" cy="914400"/>
          </a:xfrm>
        </p:spPr>
        <p:txBody>
          <a:bodyPr/>
          <a:lstStyle/>
          <a:p>
            <a:r>
              <a:rPr lang="en-US" dirty="0" smtClean="0"/>
              <a:t>Castle </a:t>
            </a:r>
            <a:r>
              <a:rPr lang="en-US" dirty="0" err="1" smtClean="0"/>
              <a:t>Overveiw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1" y="0"/>
            <a:ext cx="8896709" cy="433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4979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Intimidating Sight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52" y="0"/>
            <a:ext cx="9201409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81400" y="586740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- </a:t>
            </a:r>
            <a:r>
              <a:rPr lang="en-US" dirty="0" smtClean="0"/>
              <a:t>Size was important for a Lord’s status and intimidation among opposing forces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475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867400"/>
            <a:ext cx="7543800" cy="914400"/>
          </a:xfrm>
        </p:spPr>
        <p:txBody>
          <a:bodyPr/>
          <a:lstStyle/>
          <a:p>
            <a:r>
              <a:rPr lang="en-US" sz="4000" dirty="0" smtClean="0"/>
              <a:t>Cathedral as a Central Point</a:t>
            </a:r>
            <a:endParaRPr lang="en-US" sz="4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690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1503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4648200"/>
            <a:ext cx="7543800" cy="914400"/>
          </a:xfrm>
        </p:spPr>
        <p:txBody>
          <a:bodyPr/>
          <a:lstStyle/>
          <a:p>
            <a:r>
              <a:rPr lang="en-US" dirty="0" smtClean="0"/>
              <a:t>Hoardings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00"/>
            <a:ext cx="9144000" cy="4347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57600" y="58674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Used to shoot or drop objects on impeding armies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Made of sturdy oak </a:t>
            </a:r>
          </a:p>
        </p:txBody>
      </p:sp>
    </p:spTree>
    <p:extLst>
      <p:ext uri="{BB962C8B-B14F-4D97-AF65-F5344CB8AC3E}">
        <p14:creationId xmlns:p14="http://schemas.microsoft.com/office/powerpoint/2010/main" val="3895644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7574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685801"/>
            <a:ext cx="7848600" cy="3657599"/>
          </a:xfrm>
        </p:spPr>
        <p:txBody>
          <a:bodyPr>
            <a:normAutofit/>
          </a:bodyPr>
          <a:lstStyle/>
          <a:p>
            <a:pPr marL="18288" indent="0">
              <a:buNone/>
            </a:pPr>
            <a:r>
              <a:rPr lang="en-US" dirty="0" err="1">
                <a:effectLst/>
              </a:rPr>
              <a:t>Chevedden</a:t>
            </a:r>
            <a:r>
              <a:rPr lang="en-US" dirty="0">
                <a:effectLst/>
              </a:rPr>
              <a:t>, Paul E.; et al. (July 1995). "The Trebuchet". Scientific American: </a:t>
            </a:r>
            <a:r>
              <a:rPr lang="en-US" dirty="0" smtClean="0">
                <a:effectLst/>
              </a:rPr>
              <a:t>66–71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Textures - sketchup.</a:t>
            </a:r>
            <a:r>
              <a:rPr lang="en-US" b="1" dirty="0" smtClean="0">
                <a:effectLst/>
              </a:rPr>
              <a:t>google</a:t>
            </a:r>
            <a:r>
              <a:rPr lang="en-US" dirty="0" smtClean="0">
                <a:effectLst/>
              </a:rPr>
              <a:t>.com/</a:t>
            </a:r>
            <a:r>
              <a:rPr lang="en-US" b="1" dirty="0" smtClean="0">
                <a:effectLst/>
              </a:rPr>
              <a:t>3dwarehouse</a:t>
            </a:r>
            <a:r>
              <a:rPr lang="en-US" dirty="0" smtClean="0">
                <a:effectLst/>
              </a:rPr>
              <a:t>/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	- </a:t>
            </a:r>
            <a:r>
              <a:rPr lang="en-US" dirty="0">
                <a:effectLst/>
              </a:rPr>
              <a:t>Grand Duke </a:t>
            </a:r>
            <a:r>
              <a:rPr lang="en-US" dirty="0" err="1">
                <a:effectLst/>
              </a:rPr>
              <a:t>Dmitro</a:t>
            </a:r>
            <a:r>
              <a:rPr lang="en-US" dirty="0">
                <a:effectLst/>
              </a:rPr>
              <a:t> </a:t>
            </a:r>
            <a:r>
              <a:rPr lang="en-US" dirty="0" err="1" smtClean="0">
                <a:effectLst/>
              </a:rPr>
              <a:t>Lubart’s</a:t>
            </a:r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castle </a:t>
            </a:r>
            <a:r>
              <a:rPr lang="en-US" dirty="0" smtClean="0">
                <a:effectLst/>
              </a:rPr>
              <a:t> in 1340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Army modeling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	-  </a:t>
            </a:r>
            <a:r>
              <a:rPr lang="en-US" dirty="0" err="1">
                <a:effectLst/>
              </a:rPr>
              <a:t>Calum</a:t>
            </a:r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Collins</a:t>
            </a:r>
            <a:r>
              <a:rPr lang="en-US" dirty="0">
                <a:effectLst/>
              </a:rPr>
              <a:t>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://sketchup.google.com/3dwarehouse/details?mid=6ef88a372ac365767011e88184b7b188&amp;prevstart=0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569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effectLst/>
              </a:rPr>
              <a:t>Vanos</a:t>
            </a:r>
            <a:r>
              <a:rPr lang="en-US" dirty="0" smtClean="0">
                <a:effectLst/>
              </a:rPr>
              <a:t>’ Castillo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" y="1828800"/>
            <a:ext cx="9173977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71600" y="6019800"/>
            <a:ext cx="601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* Design done by Travis </a:t>
            </a:r>
            <a:r>
              <a:rPr lang="en-US" sz="1000" dirty="0" err="1" smtClean="0"/>
              <a:t>Vanos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 smtClean="0"/>
              <a:t>* Texture and renderings found on Google 3D Warehouse.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4879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86200" y="990600"/>
            <a:ext cx="4343400" cy="41148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 smtClean="0"/>
              <a:t>Ideally on a natural hill or mound</a:t>
            </a: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Access to water and a superb view of surroundings</a:t>
            </a: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Similar shape and structure to Dover Castle in Dover, Kent, </a:t>
            </a:r>
            <a:r>
              <a:rPr lang="en-US" dirty="0" smtClean="0">
                <a:effectLst/>
              </a:rPr>
              <a:t>England</a:t>
            </a:r>
          </a:p>
          <a:p>
            <a:pPr>
              <a:buFontTx/>
              <a:buChar char="-"/>
            </a:pPr>
            <a:r>
              <a:rPr lang="en-US" dirty="0" smtClean="0">
                <a:effectLst/>
              </a:rPr>
              <a:t>The castle would be impregnable and held by a large force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3933"/>
            <a:ext cx="3657600" cy="3051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6677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r>
              <a:rPr lang="en-US" dirty="0" smtClean="0"/>
              <a:t>Although resource gathering would be tough, as much limestone would be collected as possible for stone use</a:t>
            </a: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Oak would be used as well whenever possible for structural stability</a:t>
            </a:r>
          </a:p>
          <a:p>
            <a:pPr>
              <a:buFontTx/>
              <a:buChar char="-"/>
            </a:pPr>
            <a:r>
              <a:rPr lang="en-US" dirty="0" smtClean="0"/>
              <a:t>White limestone would be used uniformly for the castle’s walls (aesthetics) </a:t>
            </a:r>
          </a:p>
          <a:p>
            <a:pPr>
              <a:buFontTx/>
              <a:buChar char="-"/>
            </a:pPr>
            <a:r>
              <a:rPr lang="en-US" dirty="0" smtClean="0"/>
              <a:t>Castle tenants would provide </a:t>
            </a:r>
            <a:r>
              <a:rPr lang="en-US" dirty="0" err="1" smtClean="0"/>
              <a:t>labour</a:t>
            </a:r>
            <a:r>
              <a:rPr lang="en-US" dirty="0" smtClean="0"/>
              <a:t> in exchange for protection and minimal pay</a:t>
            </a:r>
          </a:p>
          <a:p>
            <a:pPr>
              <a:buFontTx/>
              <a:buChar char="-"/>
            </a:pPr>
            <a:r>
              <a:rPr lang="en-US" dirty="0" smtClean="0"/>
              <a:t>The minimum amount of workers (skilled/unskilled) would be 3000 during peak construction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 and Build </a:t>
            </a:r>
            <a:r>
              <a:rPr lang="en-US" dirty="0"/>
              <a:t>L</a:t>
            </a:r>
            <a:r>
              <a:rPr lang="en-US" dirty="0" smtClean="0"/>
              <a:t>ist</a:t>
            </a:r>
            <a:endParaRPr lang="en-US" dirty="0"/>
          </a:p>
        </p:txBody>
      </p:sp>
      <p:pic>
        <p:nvPicPr>
          <p:cNvPr id="2050" name="Picture 2" descr="http://geology.com/rocks/pictures/limestone-chalk-3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1" y="1266826"/>
            <a:ext cx="1866898" cy="140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global-veneer.com/WhiteOakLogs/White_Oak_Logs_For_sale_Onli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0"/>
            <a:ext cx="20574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536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447800"/>
            <a:ext cx="6210300" cy="2354335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This castle would be of enceinte design</a:t>
            </a:r>
          </a:p>
          <a:p>
            <a:pPr>
              <a:buFontTx/>
              <a:buChar char="-"/>
            </a:pPr>
            <a:r>
              <a:rPr lang="en-US" dirty="0" smtClean="0"/>
              <a:t>Strong outer walls, corner towers would be polygonal </a:t>
            </a:r>
            <a:r>
              <a:rPr lang="en-US" dirty="0"/>
              <a:t>in shape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67" y="457200"/>
            <a:ext cx="7543800" cy="914400"/>
          </a:xfrm>
        </p:spPr>
        <p:txBody>
          <a:bodyPr/>
          <a:lstStyle/>
          <a:p>
            <a:r>
              <a:rPr lang="en-US" dirty="0" smtClean="0"/>
              <a:t>Curtain Wall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02135"/>
            <a:ext cx="7696200" cy="3038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4322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613872" y="685801"/>
            <a:ext cx="2615727" cy="4648199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Sturdy square towers provide lots of space for soldiers or supply's</a:t>
            </a:r>
          </a:p>
          <a:p>
            <a:pPr>
              <a:buFontTx/>
              <a:buChar char="-"/>
            </a:pPr>
            <a:r>
              <a:rPr lang="en-US" dirty="0" smtClean="0"/>
              <a:t>Machicolations can be used by archers to defend against attacking armies</a:t>
            </a:r>
            <a:endParaRPr lang="en-US" dirty="0"/>
          </a:p>
          <a:p>
            <a:pPr marL="1828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495800"/>
            <a:ext cx="7543800" cy="914400"/>
          </a:xfrm>
        </p:spPr>
        <p:txBody>
          <a:bodyPr/>
          <a:lstStyle/>
          <a:p>
            <a:r>
              <a:rPr lang="en-US" dirty="0" smtClean="0"/>
              <a:t>Battlements 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155"/>
            <a:ext cx="5537673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762000" y="1816100"/>
            <a:ext cx="660638" cy="19177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3933110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Crenellations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52369" y="3962400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Machicolations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971800" y="2175933"/>
            <a:ext cx="1084207" cy="178646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871871" y="3571710"/>
            <a:ext cx="155686" cy="43025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56007" y="3979334"/>
            <a:ext cx="14985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Sally port (other side)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385326" y="1143000"/>
            <a:ext cx="973090" cy="175829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28600" y="3703822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Trebuchet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422638" y="2667000"/>
            <a:ext cx="939562" cy="131233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30513" y="896779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Curtain Wall 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465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8308"/>
            <a:ext cx="6858000" cy="3519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295399"/>
            <a:ext cx="6858000" cy="202597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1200" dirty="0" smtClean="0"/>
              <a:t>- Structurally the weakest part of the fortification</a:t>
            </a:r>
            <a:br>
              <a:rPr lang="en-US" sz="1200" dirty="0" smtClean="0"/>
            </a:br>
            <a:r>
              <a:rPr lang="en-US" sz="1200" dirty="0" smtClean="0"/>
              <a:t>- The gate would have a narrow bridge leading to the gate for enemies to be under fire in a confined space</a:t>
            </a:r>
            <a:br>
              <a:rPr lang="en-US" sz="1200" dirty="0" smtClean="0"/>
            </a:br>
            <a:r>
              <a:rPr lang="en-US" sz="1200" dirty="0" smtClean="0"/>
              <a:t>- Hatched openings above the gates (murder holes) would be used to drop heavy objects on the attacking army</a:t>
            </a:r>
            <a:br>
              <a:rPr lang="en-US" sz="1200" dirty="0" smtClean="0"/>
            </a:br>
            <a:r>
              <a:rPr lang="en-US" sz="1200" dirty="0" smtClean="0"/>
              <a:t>- The gate would be re-enforced heavy wood or iron </a:t>
            </a:r>
            <a:endParaRPr lang="en-US" sz="1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" y="8467"/>
            <a:ext cx="3581400" cy="1143000"/>
          </a:xfrm>
        </p:spPr>
        <p:txBody>
          <a:bodyPr/>
          <a:lstStyle/>
          <a:p>
            <a:r>
              <a:rPr lang="en-US" dirty="0" smtClean="0"/>
              <a:t>Gatehouse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234267" y="5334000"/>
            <a:ext cx="1490133" cy="10668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00600" y="6400800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Murder Hole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971801" y="5791200"/>
            <a:ext cx="380999" cy="5334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24200" y="64008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Fortified gate (15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smtClean="0">
                <a:solidFill>
                  <a:schemeClr val="bg1"/>
                </a:solidFill>
              </a:rPr>
              <a:t>degree angle)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157134" y="4181445"/>
            <a:ext cx="1202266" cy="19431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34000" y="6124545"/>
            <a:ext cx="1219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Archer Perch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2057400" y="4304555"/>
            <a:ext cx="3276600" cy="18199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589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8027"/>
            <a:ext cx="8458200" cy="3665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4495800"/>
            <a:ext cx="8382000" cy="1981199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Char char="-"/>
            </a:pPr>
            <a:r>
              <a:rPr lang="en-US" dirty="0" smtClean="0"/>
              <a:t>A strategic position was needed so the keep was on a raised mound (similar to a </a:t>
            </a:r>
            <a:r>
              <a:rPr lang="en-US" dirty="0" err="1" smtClean="0"/>
              <a:t>motte</a:t>
            </a:r>
            <a:r>
              <a:rPr lang="en-US" dirty="0" smtClean="0"/>
              <a:t>) </a:t>
            </a:r>
          </a:p>
          <a:p>
            <a:pPr>
              <a:buFontTx/>
              <a:buChar char="-"/>
            </a:pPr>
            <a:r>
              <a:rPr lang="en-US" dirty="0" smtClean="0"/>
              <a:t>Last line of defense so the keep was the strongest and hardest to reach</a:t>
            </a:r>
          </a:p>
          <a:p>
            <a:pPr>
              <a:buFontTx/>
              <a:buChar char="-"/>
            </a:pPr>
            <a:r>
              <a:rPr lang="en-US" dirty="0" smtClean="0"/>
              <a:t>Few windows in the keep, surrounded by building such as churches and barracks</a:t>
            </a:r>
          </a:p>
          <a:p>
            <a:pPr>
              <a:buFontTx/>
              <a:buChar char="-"/>
            </a:pPr>
            <a:r>
              <a:rPr lang="en-US" dirty="0" smtClean="0"/>
              <a:t>Very large; pure stone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67" y="3546510"/>
            <a:ext cx="7543800" cy="914400"/>
          </a:xfrm>
        </p:spPr>
        <p:txBody>
          <a:bodyPr/>
          <a:lstStyle/>
          <a:p>
            <a:r>
              <a:rPr lang="en-US" dirty="0"/>
              <a:t>Castle Bailey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838200" y="1447800"/>
            <a:ext cx="2590800" cy="17526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6400" y="3278598"/>
            <a:ext cx="863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Hoardings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0066" y="2524200"/>
            <a:ext cx="118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Church</a:t>
            </a:r>
            <a:br>
              <a:rPr lang="en-US" sz="1000" dirty="0" smtClean="0">
                <a:solidFill>
                  <a:schemeClr val="bg1"/>
                </a:solidFill>
              </a:rPr>
            </a:br>
            <a:r>
              <a:rPr lang="en-US" sz="1000" dirty="0" smtClean="0">
                <a:solidFill>
                  <a:schemeClr val="bg1"/>
                </a:solidFill>
              </a:rPr>
              <a:t> </a:t>
            </a:r>
            <a:r>
              <a:rPr lang="en-US" sz="800" dirty="0" smtClean="0">
                <a:solidFill>
                  <a:schemeClr val="bg1"/>
                </a:solidFill>
              </a:rPr>
              <a:t>(Or other buildings </a:t>
            </a:r>
            <a:r>
              <a:rPr lang="en-US" sz="800" dirty="0" err="1" smtClean="0">
                <a:solidFill>
                  <a:schemeClr val="bg1"/>
                </a:solidFill>
              </a:rPr>
              <a:t>e.x</a:t>
            </a:r>
            <a:r>
              <a:rPr lang="en-US" sz="800" dirty="0" smtClean="0">
                <a:solidFill>
                  <a:schemeClr val="bg1"/>
                </a:solidFill>
              </a:rPr>
              <a:t>  Barracks/stable)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762000" y="1600200"/>
            <a:ext cx="1524000" cy="11430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60867" y="2241110"/>
            <a:ext cx="685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Enceinte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304800" y="1828800"/>
            <a:ext cx="101600" cy="3810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03766" y="2171700"/>
            <a:ext cx="7725834" cy="6941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505200" y="3300808"/>
            <a:ext cx="1229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Castle Keep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4038600" y="1447801"/>
            <a:ext cx="838200" cy="183079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37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09877" y="114300"/>
            <a:ext cx="4114800" cy="4267199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dirty="0" smtClean="0"/>
              <a:t>Largest Structure</a:t>
            </a:r>
          </a:p>
          <a:p>
            <a:pPr>
              <a:buFontTx/>
              <a:buChar char="-"/>
            </a:pPr>
            <a:r>
              <a:rPr lang="en-US" dirty="0" smtClean="0"/>
              <a:t>Served as the last resort against attack</a:t>
            </a: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Also called the “donjon” and would encompass the underground dungeon </a:t>
            </a:r>
          </a:p>
          <a:p>
            <a:pPr>
              <a:buFontTx/>
              <a:buChar char="-"/>
            </a:pPr>
            <a:r>
              <a:rPr lang="en-US" dirty="0" smtClean="0"/>
              <a:t>Glass windows would be used, due to their expensive nature they would be removed when I was absent</a:t>
            </a:r>
          </a:p>
          <a:p>
            <a:pPr>
              <a:buFontTx/>
              <a:buChar char="-"/>
            </a:pPr>
            <a:r>
              <a:rPr lang="en-US" dirty="0" smtClean="0"/>
              <a:t>Tower would be tall and non direct path to the royalty chambers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Castle Keep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693555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 descr="File:Etampes Donjon - enhanc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340" y="3810000"/>
            <a:ext cx="1635215" cy="281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496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2650</TotalTime>
  <Words>466</Words>
  <Application>Microsoft Office PowerPoint</Application>
  <PresentationFormat>On-screen Show (4:3)</PresentationFormat>
  <Paragraphs>65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Palatino Linotype</vt:lpstr>
      <vt:lpstr>Wingdings</vt:lpstr>
      <vt:lpstr>Elemental</vt:lpstr>
      <vt:lpstr>Travis Vanos 0482566 </vt:lpstr>
      <vt:lpstr>Vanos’ Castillo</vt:lpstr>
      <vt:lpstr>Location</vt:lpstr>
      <vt:lpstr>Materials and Build List</vt:lpstr>
      <vt:lpstr>Curtain Wall</vt:lpstr>
      <vt:lpstr>Battlements </vt:lpstr>
      <vt:lpstr>Gatehouse</vt:lpstr>
      <vt:lpstr>Castle Bailey</vt:lpstr>
      <vt:lpstr>Castle Keep</vt:lpstr>
      <vt:lpstr>Siege Engines </vt:lpstr>
      <vt:lpstr>Counterweight Trebuchet</vt:lpstr>
      <vt:lpstr>Castle Overveiw</vt:lpstr>
      <vt:lpstr>Intimidating Sight</vt:lpstr>
      <vt:lpstr>Cathedral as a Central Point</vt:lpstr>
      <vt:lpstr>Hoardings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Travis Vanos 0482566</dc:title>
  <dc:creator>Travis</dc:creator>
  <cp:lastModifiedBy>Garrett Kaufman</cp:lastModifiedBy>
  <cp:revision>30</cp:revision>
  <dcterms:created xsi:type="dcterms:W3CDTF">2012-08-09T00:09:48Z</dcterms:created>
  <dcterms:modified xsi:type="dcterms:W3CDTF">2016-05-29T19:17:28Z</dcterms:modified>
</cp:coreProperties>
</file>